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Merriweather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2DE766-CF6C-426E-91F0-595C0C687BBF}">
  <a:tblStyle styleId="{1C2DE766-CF6C-426E-91F0-595C0C687B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erriweather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erriweather-italic.fntdata"/><Relationship Id="rId50" Type="http://schemas.openxmlformats.org/officeDocument/2006/relationships/font" Target="fonts/Merriweather-bold.fntdata"/><Relationship Id="rId52" Type="http://schemas.openxmlformats.org/officeDocument/2006/relationships/font" Target="fonts/Merriweath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ef2c89eb0_1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ef2c89eb0_1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ef2c89eb0_1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ef2c89eb0_1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ef2c89eb0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ef2c89eb0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ef2c89eb0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ef2c89eb0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ef2c89eb0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ef2c89eb0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ef2c89eb0_1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ef2c89eb0_1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ef2c89eb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ef2c89eb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ef2c89eb0_1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ef2c89eb0_1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ef2c89eb0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ef2c89eb0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ef2c89eb0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ef2c89eb0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db558cf0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db558cf0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046b3005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046b300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ef2c89eb0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ef2c89eb0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ef2c89eb0_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ef2c89eb0_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ef2c89eb0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ef2c89eb0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ef2c89eb0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ef2c89eb0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ef2c89eb0_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ef2c89eb0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ef2c89eb0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ef2c89eb0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f0ccddb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f0ccddb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f0ccddb2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f0ccddb2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046b3005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046b3005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046b3005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046b3005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046b3005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046b3005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046b3005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046b3005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ef2c89eb0_2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ef2c89eb0_2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ef2c89eb0_2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ef2c89eb0_2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046b300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046b300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ef2c89eb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ef2c89eb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ef2c89eb0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ef2c89eb0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ef2c89eb0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1ef2c89eb0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046b3005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046b3005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ef2c89eb0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ef2c89eb0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ef2c89eb0_1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ef2c89eb0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gif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56373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 IIT Tech Meet 10.0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2"/>
            <a:ext cx="4242600" cy="15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DRDO’s UAV Guided UGV Navigation Challenge</a:t>
            </a:r>
            <a:endParaRPr b="1" sz="195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242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0"/>
              <a:buFont typeface="Raleway"/>
              <a:buChar char="-"/>
            </a:pPr>
            <a:r>
              <a:rPr b="1" lang="en" sz="195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Team 14</a:t>
            </a:r>
            <a:endParaRPr b="1" sz="195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7" y="417926"/>
            <a:ext cx="946443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575" y="417925"/>
            <a:ext cx="738300" cy="7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514213" y="3114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Semantic Segmentation : Model Selection</a:t>
            </a:r>
            <a:endParaRPr sz="242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88" y="1500800"/>
            <a:ext cx="8246426" cy="32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Generation and Annotation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311725" y="1449450"/>
            <a:ext cx="39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Image from Gazebo world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captured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by the UAV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500" y="2064150"/>
            <a:ext cx="4158800" cy="294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2035425"/>
            <a:ext cx="3997700" cy="300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4832500" y="1509175"/>
            <a:ext cx="38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Annotated using the CVAT online tool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Augmenting the Data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775" y="1462375"/>
            <a:ext cx="4848225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254850" y="3369025"/>
            <a:ext cx="3996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Augmentations used 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Rotation with limit 60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degrees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and probability 0.6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Horizontal Flip with probability 0.5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Vertical Flip with probability 0.5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254850" y="1853525"/>
            <a:ext cx="329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Need for augmentation: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Only 95 images as training data.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Augmentation generates more Data.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U-Net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500" y="29150"/>
            <a:ext cx="3024825" cy="12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900" y="1432825"/>
            <a:ext cx="5152949" cy="352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2576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Segmentation Results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13488" l="33195" r="21878" t="17478"/>
          <a:stretch/>
        </p:blipFill>
        <p:spPr>
          <a:xfrm>
            <a:off x="5397874" y="1712050"/>
            <a:ext cx="3504077" cy="3023449"/>
          </a:xfrm>
          <a:prstGeom prst="rect">
            <a:avLst/>
          </a:prstGeom>
          <a:noFill/>
          <a:ln cap="flat" cmpd="sng" w="9525">
            <a:solidFill>
              <a:srgbClr val="0E101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810875"/>
            <a:ext cx="81636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        </a:t>
            </a:r>
            <a:r>
              <a:rPr lang="en" sz="1820"/>
              <a:t>Accuracy on Test Data - 96.4%                  Inference time = 170ms</a:t>
            </a:r>
            <a:endParaRPr sz="1820"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68350"/>
            <a:ext cx="4598950" cy="14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8" y="3299150"/>
            <a:ext cx="4693900" cy="1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Fixes In TF Tree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1335775" y="1719625"/>
            <a:ext cx="71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9979" l="10717" r="857" t="15271"/>
          <a:stretch/>
        </p:blipFill>
        <p:spPr>
          <a:xfrm>
            <a:off x="1608425" y="2119825"/>
            <a:ext cx="5565552" cy="2892299"/>
          </a:xfrm>
          <a:prstGeom prst="rect">
            <a:avLst/>
          </a:prstGeom>
          <a:noFill/>
          <a:ln cap="flat" cmpd="sng" w="9525">
            <a:solidFill>
              <a:srgbClr val="0E101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7"/>
          <p:cNvSpPr txBox="1"/>
          <p:nvPr/>
        </p:nvSpPr>
        <p:spPr>
          <a:xfrm>
            <a:off x="718588" y="1419900"/>
            <a:ext cx="7345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Static_transform_publisher between the base_link and camera_link_optical with a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transformation of (0 0.01 -0.07 1.57 3.14 0)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and Exploration</a:t>
            </a:r>
            <a:endParaRPr/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6775"/>
            <a:ext cx="8839204" cy="2352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and Exploration</a:t>
            </a:r>
            <a:endParaRPr/>
          </a:p>
        </p:txBody>
      </p:sp>
      <p:sp>
        <p:nvSpPr>
          <p:cNvPr id="180" name="Google Shape;180;p29"/>
          <p:cNvSpPr txBox="1"/>
          <p:nvPr/>
        </p:nvSpPr>
        <p:spPr>
          <a:xfrm>
            <a:off x="311725" y="1436575"/>
            <a:ext cx="419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RTAB-Map 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(Real-Time Appearance-Based Mapping)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800" y="1506875"/>
            <a:ext cx="2090525" cy="34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517650" y="2302800"/>
            <a:ext cx="5465100" cy="233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37373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RTAB-Map is a RGB-D SLAM approach based on an incremental appearance-based loop closure detector. </a:t>
            </a:r>
            <a:endParaRPr>
              <a:solidFill>
                <a:srgbClr val="373737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3737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300"/>
              <a:buFont typeface="Raleway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algorithm uses data collected from vision sensors to localize the robot and map the environment.</a:t>
            </a:r>
            <a:endParaRPr sz="1300">
              <a:solidFill>
                <a:srgbClr val="373737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3737"/>
              </a:solidFill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73737"/>
              </a:buClr>
              <a:buSzPts val="1300"/>
              <a:buFont typeface="Raleway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 process called loop closures is used to determine whether the robot has seen a location before. As the robot travels to new areas in its environment, the map is expanded.</a:t>
            </a:r>
            <a:endParaRPr sz="1500">
              <a:highlight>
                <a:schemeClr val="lt1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and Exploration</a:t>
            </a:r>
            <a:endParaRPr/>
          </a:p>
        </p:txBody>
      </p:sp>
      <p:sp>
        <p:nvSpPr>
          <p:cNvPr id="188" name="Google Shape;188;p30"/>
          <p:cNvSpPr txBox="1"/>
          <p:nvPr/>
        </p:nvSpPr>
        <p:spPr>
          <a:xfrm>
            <a:off x="311725" y="1436575"/>
            <a:ext cx="229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aleway"/>
                <a:ea typeface="Raleway"/>
                <a:cs typeface="Raleway"/>
                <a:sym typeface="Raleway"/>
              </a:rPr>
              <a:t>Frontier Exploration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125" y="2332500"/>
            <a:ext cx="401955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311725" y="2411025"/>
            <a:ext cx="4369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Frontiers are regions on the boundary between open space and unexplored space.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The approach involves navigating towards these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frontiers and building the map.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By moving to a new frontier, we can keep building the map of the environment, until there are no new frontiers left to detect.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and Exploration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775" y="1431950"/>
            <a:ext cx="6259848" cy="3521175"/>
          </a:xfrm>
          <a:prstGeom prst="rect">
            <a:avLst/>
          </a:prstGeom>
          <a:noFill/>
          <a:ln cap="flat" cmpd="sng" w="9525">
            <a:solidFill>
              <a:srgbClr val="0E101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525" y="1517825"/>
            <a:ext cx="2432801" cy="14983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525" y="3320975"/>
            <a:ext cx="2483800" cy="143896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4"/>
          <p:cNvSpPr txBox="1"/>
          <p:nvPr/>
        </p:nvSpPr>
        <p:spPr>
          <a:xfrm>
            <a:off x="488125" y="1792200"/>
            <a:ext cx="14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400" y="1328050"/>
            <a:ext cx="5007524" cy="371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/>
        </p:nvSpPr>
        <p:spPr>
          <a:xfrm>
            <a:off x="878250" y="819825"/>
            <a:ext cx="738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Phase - II : Navigation</a:t>
            </a:r>
            <a:endParaRPr b="1" sz="3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7475"/>
            <a:ext cx="8839204" cy="608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UGV Detection and Tracking : Approach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700" y="2009400"/>
            <a:ext cx="3898277" cy="2192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75" y="1757850"/>
            <a:ext cx="4845900" cy="294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UGV Detection using YOLOv5</a:t>
            </a:r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211550" y="3505675"/>
            <a:ext cx="865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RESULTS :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3322950" y="3962700"/>
            <a:ext cx="2622600" cy="9276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mAP@0.5 scores: </a:t>
            </a:r>
            <a:r>
              <a:rPr lang="en">
                <a:solidFill>
                  <a:srgbClr val="212121"/>
                </a:solidFill>
              </a:rPr>
              <a:t>0.989 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mAP@0.5.:95 scores: 0.552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607325"/>
            <a:ext cx="8839204" cy="141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 Detection</a:t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4204" l="0" r="0" t="3400"/>
          <a:stretch/>
        </p:blipFill>
        <p:spPr>
          <a:xfrm>
            <a:off x="1378075" y="1478950"/>
            <a:ext cx="6602798" cy="3431425"/>
          </a:xfrm>
          <a:prstGeom prst="rect">
            <a:avLst/>
          </a:prstGeom>
          <a:noFill/>
          <a:ln cap="flat" cmpd="sng" w="9525">
            <a:solidFill>
              <a:srgbClr val="0E101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Orientation from Depth Image</a:t>
            </a:r>
            <a:endParaRPr/>
          </a:p>
        </p:txBody>
      </p:sp>
      <p:sp>
        <p:nvSpPr>
          <p:cNvPr id="229" name="Google Shape;229;p36"/>
          <p:cNvSpPr txBox="1"/>
          <p:nvPr/>
        </p:nvSpPr>
        <p:spPr>
          <a:xfrm>
            <a:off x="1458950" y="4536675"/>
            <a:ext cx="59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Orientation 179°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as determined from Depth 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36"/>
          <p:cNvPicPr preferRelativeResize="0"/>
          <p:nvPr/>
        </p:nvPicPr>
        <p:blipFill rotWithShape="1">
          <a:blip r:embed="rId3">
            <a:alphaModFix/>
          </a:blip>
          <a:srcRect b="8105" l="12552" r="7848" t="10923"/>
          <a:stretch/>
        </p:blipFill>
        <p:spPr>
          <a:xfrm>
            <a:off x="1894850" y="1537225"/>
            <a:ext cx="5070000" cy="290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UGV Tracking </a:t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1501740"/>
            <a:ext cx="8839199" cy="87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50" y="2750700"/>
            <a:ext cx="3600951" cy="20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0300" y="2821250"/>
            <a:ext cx="4572000" cy="18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UGV Controls 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25" y="1341525"/>
            <a:ext cx="5912434" cy="37140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8"/>
          <p:cNvSpPr txBox="1"/>
          <p:nvPr/>
        </p:nvSpPr>
        <p:spPr>
          <a:xfrm>
            <a:off x="2075600" y="1703725"/>
            <a:ext cx="120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(A* Based)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UGV Control</a:t>
            </a:r>
            <a:endParaRPr/>
          </a:p>
        </p:txBody>
      </p:sp>
      <p:sp>
        <p:nvSpPr>
          <p:cNvPr id="251" name="Google Shape;251;p39"/>
          <p:cNvSpPr txBox="1"/>
          <p:nvPr/>
        </p:nvSpPr>
        <p:spPr>
          <a:xfrm>
            <a:off x="568100" y="1559075"/>
            <a:ext cx="8264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For UGV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control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Pure Pursuit Controller was used which is a path tracking algorithm.</a:t>
            </a: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It computes the angular velocity command that moves the robot from its current position to reach some look-ahead point in front of the robot.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525" y="2613000"/>
            <a:ext cx="523875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UGV Path Planning</a:t>
            </a: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925" y="1675625"/>
            <a:ext cx="4110574" cy="30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0"/>
          <p:cNvSpPr txBox="1"/>
          <p:nvPr/>
        </p:nvSpPr>
        <p:spPr>
          <a:xfrm>
            <a:off x="311725" y="1723988"/>
            <a:ext cx="4713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02124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Local Planner-OMPL(</a:t>
            </a: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Open Motion Planning Library) which is a</a:t>
            </a:r>
            <a:r>
              <a:rPr lang="en">
                <a:solidFill>
                  <a:srgbClr val="404040"/>
                </a:solidFill>
                <a:highlight>
                  <a:srgbClr val="FCFCFC"/>
                </a:highlight>
                <a:latin typeface="Raleway"/>
                <a:ea typeface="Raleway"/>
                <a:cs typeface="Raleway"/>
                <a:sym typeface="Raleway"/>
              </a:rPr>
              <a:t> collection of state-of-the-art sampling-based motion planning algorithms.</a:t>
            </a:r>
            <a:endParaRPr>
              <a:solidFill>
                <a:srgbClr val="404040"/>
              </a:solidFill>
              <a:highlight>
                <a:srgbClr val="FCFCFC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04040"/>
              </a:solidFill>
              <a:highlight>
                <a:srgbClr val="FCFCFC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404040"/>
                </a:solidFill>
                <a:highlight>
                  <a:srgbClr val="FCFCFC"/>
                </a:highlight>
                <a:latin typeface="Raleway"/>
                <a:ea typeface="Raleway"/>
                <a:cs typeface="Raleway"/>
                <a:sym typeface="Raleway"/>
              </a:rPr>
              <a:t>Global Planner-T</a:t>
            </a:r>
            <a:r>
              <a:rPr lang="en">
                <a:solidFill>
                  <a:srgbClr val="404040"/>
                </a:solidFill>
                <a:highlight>
                  <a:srgbClr val="FCFCFC"/>
                </a:highlight>
                <a:latin typeface="Raleway"/>
                <a:ea typeface="Raleway"/>
                <a:cs typeface="Raleway"/>
                <a:sym typeface="Raleway"/>
              </a:rPr>
              <a:t>EB(</a:t>
            </a: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Timed Elastic Band) is used which  locally optimizes the robot's trajectory with respect to trajectory execution time, separation from obstacles and compliance with kinodynamic constraints at runtime.</a:t>
            </a:r>
            <a:endParaRPr>
              <a:solidFill>
                <a:srgbClr val="404040"/>
              </a:solidFill>
              <a:highlight>
                <a:srgbClr val="FCFCFC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Faced</a:t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568100" y="1596800"/>
            <a:ext cx="8264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Configuring the UAV IMU axis for accurately fusing the IMU data while localizing.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Height optimization while mapping the terrain autonomously as the depth data is lost at a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height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greater than 15 metres above the road.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Noise in the output image provided by the U-Net model along with the latency provided new challenges in the 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mapping</a:t>
            </a: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phase.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Low camera update rate.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Insufficient hardware specs as we averaged around 0.1 RTF.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Scarcity of time for integrating the individual sub-parts.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/>
        </p:nvSpPr>
        <p:spPr>
          <a:xfrm>
            <a:off x="878250" y="643975"/>
            <a:ext cx="738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Phase - I : Mapping</a:t>
            </a:r>
            <a:endParaRPr b="1" sz="3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71750"/>
            <a:ext cx="8839204" cy="608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Improvement</a:t>
            </a:r>
            <a:endParaRPr/>
          </a:p>
        </p:txBody>
      </p:sp>
      <p:sp>
        <p:nvSpPr>
          <p:cNvPr id="271" name="Google Shape;271;p42"/>
          <p:cNvSpPr txBox="1"/>
          <p:nvPr/>
        </p:nvSpPr>
        <p:spPr>
          <a:xfrm>
            <a:off x="311725" y="1959300"/>
            <a:ext cx="8205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Road segmentation can be enhanced by much larger dataset and better camera sensor.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Mapping could be done autonomously by choosing frontiers on distance-based metric.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Reducing the inference time of the U-Net model and processing the filtered image before feeding it to RTabMap.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More accurate tracking of UGV using object tracking and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optical flow methods.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Analysis(Phase-I)</a:t>
            </a:r>
            <a:endParaRPr/>
          </a:p>
        </p:txBody>
      </p:sp>
      <p:graphicFrame>
        <p:nvGraphicFramePr>
          <p:cNvPr id="277" name="Google Shape;277;p43"/>
          <p:cNvGraphicFramePr/>
          <p:nvPr/>
        </p:nvGraphicFramePr>
        <p:xfrm>
          <a:off x="952500" y="185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{1C2DE766-CF6C-426E-91F0-595C0C687BBF}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Computation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Cost(approx)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Gazebo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 cores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Ardupilot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0.085 cores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RTabMap + UAV Localization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 cores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Road segmentation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 cores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Performance Analysis(Phase-II)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/>
          </a:p>
        </p:txBody>
      </p:sp>
      <p:graphicFrame>
        <p:nvGraphicFramePr>
          <p:cNvPr id="283" name="Google Shape;283;p44"/>
          <p:cNvGraphicFramePr/>
          <p:nvPr/>
        </p:nvGraphicFramePr>
        <p:xfrm>
          <a:off x="952500" y="189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{1C2DE766-CF6C-426E-91F0-595C0C687BBF}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Computation 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Cost(approx)</a:t>
                      </a:r>
                      <a:endParaRPr b="1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Gazebo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 cores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Ardupilot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0.085 cores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UAV + UGV Localization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 cores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UGV Control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0.5 cores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Specifications</a:t>
            </a:r>
            <a:endParaRPr/>
          </a:p>
        </p:txBody>
      </p:sp>
      <p:graphicFrame>
        <p:nvGraphicFramePr>
          <p:cNvPr id="289" name="Google Shape;289;p45"/>
          <p:cNvGraphicFramePr/>
          <p:nvPr/>
        </p:nvGraphicFramePr>
        <p:xfrm>
          <a:off x="444050" y="1994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{1C2DE766-CF6C-426E-91F0-595C0C687BBF}</a:tableStyleId>
              </a:tblPr>
              <a:tblGrid>
                <a:gridCol w="4127975"/>
                <a:gridCol w="4127975"/>
              </a:tblGrid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Ubuntu 20.04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Processor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11th Gen Intel(R) Core(TM) i5-1135G7 @ 2.40GHz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Graphics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GeForce MX350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/>
        </p:nvSpPr>
        <p:spPr>
          <a:xfrm>
            <a:off x="878250" y="2233200"/>
            <a:ext cx="7387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b="1" sz="32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5" name="Google Shape;295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UAV Localization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706275" y="1658200"/>
            <a:ext cx="766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-12082" l="0" r="-4025" t="0"/>
          <a:stretch/>
        </p:blipFill>
        <p:spPr>
          <a:xfrm>
            <a:off x="551450" y="1658200"/>
            <a:ext cx="8520602" cy="3182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UAV Localization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683425" y="1816400"/>
            <a:ext cx="80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5024" l="0" r="0" t="2784"/>
          <a:stretch/>
        </p:blipFill>
        <p:spPr>
          <a:xfrm>
            <a:off x="1093125" y="1617350"/>
            <a:ext cx="6957749" cy="306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Report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549300" y="1857800"/>
            <a:ext cx="80454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E101A"/>
                </a:solidFill>
                <a:latin typeface="Raleway"/>
                <a:ea typeface="Raleway"/>
                <a:cs typeface="Raleway"/>
                <a:sym typeface="Raleway"/>
              </a:rPr>
              <a:t>Maximum observed error after multiple-goal points turned out to be ±0.5 meters in all three axes</a:t>
            </a:r>
            <a:endParaRPr sz="1800">
              <a:solidFill>
                <a:srgbClr val="0E10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E10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Raleway"/>
              <a:buChar char="●"/>
            </a:pPr>
            <a:r>
              <a:rPr lang="en" sz="1800">
                <a:solidFill>
                  <a:srgbClr val="0E101A"/>
                </a:solidFill>
                <a:latin typeface="Raleway"/>
                <a:ea typeface="Raleway"/>
                <a:cs typeface="Raleway"/>
                <a:sym typeface="Raleway"/>
              </a:rPr>
              <a:t>Calculated the error by transforming the actual location of the UAV as reported by Gazebo to the initial start position of the drone that is the Odom frame.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UAV Control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11892" l="14545" r="1329" t="10779"/>
          <a:stretch/>
        </p:blipFill>
        <p:spPr>
          <a:xfrm>
            <a:off x="4057975" y="1959563"/>
            <a:ext cx="4890925" cy="2528025"/>
          </a:xfrm>
          <a:prstGeom prst="rect">
            <a:avLst/>
          </a:prstGeom>
          <a:noFill/>
          <a:ln cap="flat" cmpd="sng" w="9525">
            <a:solidFill>
              <a:srgbClr val="0E101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00" y="2359875"/>
            <a:ext cx="3712174" cy="172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Segmentation : Approach Selection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76" y="1582775"/>
            <a:ext cx="6953849" cy="32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809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Segmentation : </a:t>
            </a:r>
            <a:r>
              <a:rPr lang="en"/>
              <a:t>Approach Selection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1600"/>
            <a:ext cx="8839204" cy="2887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